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letter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2838BEF-8BB2-4498-84A7-C5851F593DF1}" styleName="보통 스타일 4 - 강조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57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FFDC4E-53AC-43AE-B219-FD1CC6EC2B9A}" type="datetimeFigureOut">
              <a:rPr lang="ko-KR" altLang="en-US" smtClean="0"/>
              <a:pPr/>
              <a:t>2012-09-15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64A7D0-F9E6-46C8-A1DF-86A53E2673D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FFDC4E-53AC-43AE-B219-FD1CC6EC2B9A}" type="datetimeFigureOut">
              <a:rPr lang="ko-KR" altLang="en-US" smtClean="0"/>
              <a:pPr/>
              <a:t>2012-09-15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64A7D0-F9E6-46C8-A1DF-86A53E2673D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FFDC4E-53AC-43AE-B219-FD1CC6EC2B9A}" type="datetimeFigureOut">
              <a:rPr lang="ko-KR" altLang="en-US" smtClean="0"/>
              <a:pPr/>
              <a:t>2012-09-15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64A7D0-F9E6-46C8-A1DF-86A53E2673D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FFDC4E-53AC-43AE-B219-FD1CC6EC2B9A}" type="datetimeFigureOut">
              <a:rPr lang="ko-KR" altLang="en-US" smtClean="0"/>
              <a:pPr/>
              <a:t>2012-09-15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64A7D0-F9E6-46C8-A1DF-86A53E2673D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FFDC4E-53AC-43AE-B219-FD1CC6EC2B9A}" type="datetimeFigureOut">
              <a:rPr lang="ko-KR" altLang="en-US" smtClean="0"/>
              <a:pPr/>
              <a:t>2012-09-15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64A7D0-F9E6-46C8-A1DF-86A53E2673D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FFDC4E-53AC-43AE-B219-FD1CC6EC2B9A}" type="datetimeFigureOut">
              <a:rPr lang="ko-KR" altLang="en-US" smtClean="0"/>
              <a:pPr/>
              <a:t>2012-09-15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64A7D0-F9E6-46C8-A1DF-86A53E2673D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FFDC4E-53AC-43AE-B219-FD1CC6EC2B9A}" type="datetimeFigureOut">
              <a:rPr lang="ko-KR" altLang="en-US" smtClean="0"/>
              <a:pPr/>
              <a:t>2012-09-15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64A7D0-F9E6-46C8-A1DF-86A53E2673D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FFDC4E-53AC-43AE-B219-FD1CC6EC2B9A}" type="datetimeFigureOut">
              <a:rPr lang="ko-KR" altLang="en-US" smtClean="0"/>
              <a:pPr/>
              <a:t>2012-09-15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64A7D0-F9E6-46C8-A1DF-86A53E2673D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FFDC4E-53AC-43AE-B219-FD1CC6EC2B9A}" type="datetimeFigureOut">
              <a:rPr lang="ko-KR" altLang="en-US" smtClean="0"/>
              <a:pPr/>
              <a:t>2012-09-15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64A7D0-F9E6-46C8-A1DF-86A53E2673D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FFDC4E-53AC-43AE-B219-FD1CC6EC2B9A}" type="datetimeFigureOut">
              <a:rPr lang="ko-KR" altLang="en-US" smtClean="0"/>
              <a:pPr/>
              <a:t>2012-09-15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64A7D0-F9E6-46C8-A1DF-86A53E2673D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FFDC4E-53AC-43AE-B219-FD1CC6EC2B9A}" type="datetimeFigureOut">
              <a:rPr lang="ko-KR" altLang="en-US" smtClean="0"/>
              <a:pPr/>
              <a:t>2012-09-15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64A7D0-F9E6-46C8-A1DF-86A53E2673D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FFDC4E-53AC-43AE-B219-FD1CC6EC2B9A}" type="datetimeFigureOut">
              <a:rPr lang="ko-KR" altLang="en-US" smtClean="0"/>
              <a:pPr/>
              <a:t>2012-09-15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64A7D0-F9E6-46C8-A1DF-86A53E2673D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0" y="0"/>
            <a:ext cx="4343400" cy="6858000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457200" y="76200"/>
            <a:ext cx="3810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3200" dirty="0" smtClean="0">
                <a:solidFill>
                  <a:schemeClr val="accent2"/>
                </a:solidFill>
                <a:latin typeface="나눔고딕 ExtraBold" pitchFamily="50" charset="-127"/>
                <a:ea typeface="나눔고딕 ExtraBold" pitchFamily="50" charset="-127"/>
              </a:rPr>
              <a:t>초대람</a:t>
            </a:r>
            <a:r>
              <a:rPr lang="en-US" altLang="ko-KR" sz="2800" baseline="30000" dirty="0" smtClean="0">
                <a:solidFill>
                  <a:schemeClr val="accent2"/>
                </a:solidFill>
                <a:latin typeface="나눔고딕 ExtraBold" pitchFamily="50" charset="-127"/>
                <a:ea typeface="나눔고딕 ExtraBold" pitchFamily="50" charset="-127"/>
              </a:rPr>
              <a:t>*</a:t>
            </a:r>
            <a:r>
              <a:rPr lang="ko-KR" altLang="en-US" sz="3200" dirty="0" smtClean="0">
                <a:solidFill>
                  <a:schemeClr val="accent2"/>
                </a:solidFill>
                <a:latin typeface="나눔고딕 ExtraBold" pitchFamily="50" charset="-127"/>
                <a:ea typeface="나눔고딕 ExtraBold" pitchFamily="50" charset="-127"/>
              </a:rPr>
              <a:t> 예비 작정서</a:t>
            </a:r>
            <a:endParaRPr lang="ko-KR" altLang="en-US" sz="3200" dirty="0">
              <a:solidFill>
                <a:schemeClr val="accent2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cxnSp>
        <p:nvCxnSpPr>
          <p:cNvPr id="8" name="직선 연결선 7"/>
          <p:cNvCxnSpPr/>
          <p:nvPr/>
        </p:nvCxnSpPr>
        <p:spPr>
          <a:xfrm>
            <a:off x="76200" y="685800"/>
            <a:ext cx="4114800" cy="0"/>
          </a:xfrm>
          <a:prstGeom prst="line">
            <a:avLst/>
          </a:prstGeom>
          <a:ln w="19050" cmpd="dbl"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76200" y="997803"/>
            <a:ext cx="42672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 smtClean="0">
                <a:latin typeface="나눔명조" pitchFamily="18" charset="-127"/>
                <a:ea typeface="나눔명조" pitchFamily="18" charset="-127"/>
              </a:rPr>
              <a:t>예비 </a:t>
            </a:r>
            <a:r>
              <a:rPr lang="ko-KR" altLang="en-US" sz="1200" dirty="0" smtClean="0">
                <a:latin typeface="나눔명조" pitchFamily="18" charset="-127"/>
                <a:ea typeface="나눔명조" pitchFamily="18" charset="-127"/>
              </a:rPr>
              <a:t>작정이란</a:t>
            </a:r>
            <a:r>
              <a:rPr lang="en-US" altLang="ko-KR" sz="1200" dirty="0" smtClean="0">
                <a:latin typeface="나눔명조" pitchFamily="18" charset="-127"/>
                <a:ea typeface="나눔명조" pitchFamily="18" charset="-127"/>
              </a:rPr>
              <a:t> </a:t>
            </a:r>
            <a:r>
              <a:rPr lang="ko-KR" altLang="en-US" sz="1200" dirty="0" smtClean="0">
                <a:latin typeface="나눔명조" pitchFamily="18" charset="-127"/>
                <a:ea typeface="나눔명조" pitchFamily="18" charset="-127"/>
              </a:rPr>
              <a:t>우리 주위에 믿지 않는 사람이 얼마나 있는지를 살펴본 후</a:t>
            </a:r>
            <a:r>
              <a:rPr lang="en-US" altLang="ko-KR" sz="1200" dirty="0" smtClean="0">
                <a:latin typeface="나눔명조" pitchFamily="18" charset="-127"/>
                <a:ea typeface="나눔명조" pitchFamily="18" charset="-127"/>
              </a:rPr>
              <a:t>, </a:t>
            </a:r>
            <a:r>
              <a:rPr lang="ko-KR" altLang="en-US" sz="1200" dirty="0" smtClean="0">
                <a:latin typeface="나눔명조" pitchFamily="18" charset="-127"/>
                <a:ea typeface="나눔명조" pitchFamily="18" charset="-127"/>
              </a:rPr>
              <a:t>하나님께 기도하면서 구원이 긴박한 사람</a:t>
            </a:r>
            <a:r>
              <a:rPr lang="en-US" altLang="ko-KR" sz="1200" dirty="0" smtClean="0">
                <a:latin typeface="나눔명조" pitchFamily="18" charset="-127"/>
                <a:ea typeface="나눔명조" pitchFamily="18" charset="-127"/>
              </a:rPr>
              <a:t>, </a:t>
            </a:r>
            <a:r>
              <a:rPr lang="ko-KR" altLang="en-US" sz="1200" dirty="0" smtClean="0">
                <a:latin typeface="나눔명조" pitchFamily="18" charset="-127"/>
                <a:ea typeface="나눔명조" pitchFamily="18" charset="-127"/>
              </a:rPr>
              <a:t>본 교회 등록이 가능한 사람을 선정하는 과정입니다</a:t>
            </a:r>
            <a:r>
              <a:rPr lang="en-US" altLang="ko-KR" sz="1200" dirty="0" smtClean="0">
                <a:latin typeface="나눔명조" pitchFamily="18" charset="-127"/>
                <a:ea typeface="나눔명조" pitchFamily="18" charset="-127"/>
              </a:rPr>
              <a:t>. </a:t>
            </a:r>
            <a:r>
              <a:rPr lang="ko-KR" altLang="en-US" sz="1200" dirty="0" smtClean="0">
                <a:latin typeface="나눔명조" pitchFamily="18" charset="-127"/>
                <a:ea typeface="나눔명조" pitchFamily="18" charset="-127"/>
              </a:rPr>
              <a:t>명단을 적으신 후 일주일간 </a:t>
            </a:r>
            <a:r>
              <a:rPr lang="ko-KR" altLang="en-US" sz="1200" dirty="0" smtClean="0">
                <a:solidFill>
                  <a:srgbClr val="FF0000"/>
                </a:solidFill>
                <a:latin typeface="나눔명조" pitchFamily="18" charset="-127"/>
                <a:ea typeface="나눔명조" pitchFamily="18" charset="-127"/>
              </a:rPr>
              <a:t>기도하세요</a:t>
            </a:r>
            <a:r>
              <a:rPr lang="en-US" altLang="ko-KR" sz="1200" dirty="0" smtClean="0">
                <a:latin typeface="나눔명조" pitchFamily="18" charset="-127"/>
                <a:ea typeface="나눔명조" pitchFamily="18" charset="-127"/>
              </a:rPr>
              <a:t>. </a:t>
            </a:r>
            <a:r>
              <a:rPr lang="ko-KR" altLang="en-US" sz="1200" dirty="0" smtClean="0">
                <a:latin typeface="나눔명조" pitchFamily="18" charset="-127"/>
                <a:ea typeface="나눔명조" pitchFamily="18" charset="-127"/>
              </a:rPr>
              <a:t>예비작정서는 제출하지 않습니다</a:t>
            </a:r>
            <a:r>
              <a:rPr lang="en-US" altLang="ko-KR" sz="1200" dirty="0" smtClean="0">
                <a:latin typeface="나눔명조" pitchFamily="18" charset="-127"/>
                <a:ea typeface="나눔명조" pitchFamily="18" charset="-127"/>
              </a:rPr>
              <a:t>.</a:t>
            </a:r>
            <a:endParaRPr lang="ko-KR" altLang="en-US" sz="1200" dirty="0">
              <a:latin typeface="나눔명조" pitchFamily="18" charset="-127"/>
              <a:ea typeface="나눔명조" pitchFamily="18" charset="-127"/>
            </a:endParaRPr>
          </a:p>
        </p:txBody>
      </p:sp>
      <p:graphicFrame>
        <p:nvGraphicFramePr>
          <p:cNvPr id="10" name="표 9"/>
          <p:cNvGraphicFramePr>
            <a:graphicFrameLocks noGrp="1"/>
          </p:cNvGraphicFramePr>
          <p:nvPr/>
        </p:nvGraphicFramePr>
        <p:xfrm>
          <a:off x="152400" y="1865697"/>
          <a:ext cx="4038600" cy="445890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84632"/>
                <a:gridCol w="1191768"/>
                <a:gridCol w="2362200"/>
              </a:tblGrid>
              <a:tr h="32442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smtClean="0"/>
                        <a:t>구분</a:t>
                      </a:r>
                      <a:endParaRPr lang="ko-KR" alt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smtClean="0"/>
                        <a:t>초청대상그룹</a:t>
                      </a:r>
                      <a:endParaRPr lang="ko-KR" alt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smtClean="0"/>
                        <a:t>대상자 이름을 적어보세요</a:t>
                      </a:r>
                      <a:endParaRPr lang="ko-KR" altLang="en-US" sz="1100" dirty="0"/>
                    </a:p>
                  </a:txBody>
                  <a:tcPr/>
                </a:tc>
              </a:tr>
              <a:tr h="81105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smtClean="0"/>
                        <a:t>가족</a:t>
                      </a:r>
                      <a:endParaRPr lang="en-US" altLang="ko-KR" sz="1100" dirty="0" smtClean="0"/>
                    </a:p>
                    <a:p>
                      <a:pPr algn="ctr" latinLnBrk="1"/>
                      <a:r>
                        <a:rPr lang="ko-KR" altLang="en-US" sz="1100" dirty="0" smtClean="0"/>
                        <a:t>및</a:t>
                      </a:r>
                      <a:endParaRPr lang="en-US" altLang="ko-KR" sz="1100" dirty="0" smtClean="0"/>
                    </a:p>
                    <a:p>
                      <a:pPr algn="ctr" latinLnBrk="1"/>
                      <a:r>
                        <a:rPr lang="ko-KR" altLang="en-US" sz="1100" dirty="0" smtClean="0"/>
                        <a:t>친척</a:t>
                      </a:r>
                      <a:endParaRPr lang="ko-KR" alt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100" dirty="0" smtClean="0"/>
                        <a:t>조부모</a:t>
                      </a:r>
                      <a:r>
                        <a:rPr lang="en-US" altLang="ko-KR" sz="1100" dirty="0" smtClean="0"/>
                        <a:t>, </a:t>
                      </a:r>
                      <a:r>
                        <a:rPr lang="ko-KR" altLang="en-US" sz="1100" dirty="0" smtClean="0"/>
                        <a:t>부모</a:t>
                      </a:r>
                      <a:r>
                        <a:rPr lang="en-US" altLang="ko-KR" sz="1100" dirty="0" smtClean="0"/>
                        <a:t>,</a:t>
                      </a:r>
                    </a:p>
                    <a:p>
                      <a:pPr latinLnBrk="1"/>
                      <a:r>
                        <a:rPr lang="ko-KR" altLang="en-US" sz="1100" dirty="0" smtClean="0"/>
                        <a:t>남편</a:t>
                      </a:r>
                      <a:r>
                        <a:rPr lang="en-US" altLang="ko-KR" sz="1100" dirty="0" smtClean="0"/>
                        <a:t>, </a:t>
                      </a:r>
                      <a:r>
                        <a:rPr lang="ko-KR" altLang="en-US" sz="1100" dirty="0" smtClean="0"/>
                        <a:t>아내</a:t>
                      </a:r>
                      <a:r>
                        <a:rPr lang="en-US" altLang="ko-KR" sz="1100" dirty="0" smtClean="0"/>
                        <a:t>, </a:t>
                      </a:r>
                      <a:r>
                        <a:rPr lang="ko-KR" altLang="en-US" sz="1100" dirty="0" smtClean="0"/>
                        <a:t>자녀</a:t>
                      </a:r>
                      <a:endParaRPr lang="en-US" altLang="ko-KR" sz="1100" dirty="0" smtClean="0"/>
                    </a:p>
                    <a:p>
                      <a:pPr latinLnBrk="1"/>
                      <a:r>
                        <a:rPr lang="ko-KR" altLang="en-US" sz="1100" dirty="0" smtClean="0"/>
                        <a:t>본가식구</a:t>
                      </a:r>
                      <a:r>
                        <a:rPr lang="en-US" altLang="ko-KR" sz="1100" dirty="0" smtClean="0"/>
                        <a:t>, </a:t>
                      </a:r>
                      <a:r>
                        <a:rPr lang="ko-KR" altLang="en-US" sz="1100" dirty="0" smtClean="0"/>
                        <a:t>외가식구</a:t>
                      </a:r>
                      <a:r>
                        <a:rPr lang="en-US" altLang="ko-KR" sz="1100" dirty="0" smtClean="0"/>
                        <a:t>, </a:t>
                      </a:r>
                      <a:r>
                        <a:rPr lang="ko-KR" altLang="en-US" sz="1100" dirty="0" smtClean="0"/>
                        <a:t>형제</a:t>
                      </a:r>
                      <a:r>
                        <a:rPr lang="en-US" altLang="ko-KR" sz="1100" dirty="0" smtClean="0"/>
                        <a:t>,</a:t>
                      </a:r>
                      <a:r>
                        <a:rPr lang="en-US" altLang="ko-KR" sz="1100" baseline="0" dirty="0" smtClean="0"/>
                        <a:t> </a:t>
                      </a:r>
                      <a:r>
                        <a:rPr lang="ko-KR" altLang="en-US" sz="1100" dirty="0" smtClean="0"/>
                        <a:t>사돈</a:t>
                      </a:r>
                      <a:endParaRPr lang="ko-KR" alt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100"/>
                    </a:p>
                  </a:txBody>
                  <a:tcPr/>
                </a:tc>
              </a:tr>
              <a:tr h="64032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smtClean="0"/>
                        <a:t>이웃</a:t>
                      </a:r>
                      <a:endParaRPr lang="ko-KR" alt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100" dirty="0" smtClean="0"/>
                        <a:t>집주인</a:t>
                      </a:r>
                      <a:r>
                        <a:rPr lang="en-US" altLang="ko-KR" sz="1100" dirty="0" smtClean="0"/>
                        <a:t>,</a:t>
                      </a:r>
                      <a:r>
                        <a:rPr lang="ko-KR" altLang="en-US" sz="1100" dirty="0" err="1" smtClean="0"/>
                        <a:t>세든사람</a:t>
                      </a:r>
                      <a:r>
                        <a:rPr lang="en-US" altLang="ko-KR" sz="1100" dirty="0" smtClean="0"/>
                        <a:t>,</a:t>
                      </a:r>
                    </a:p>
                    <a:p>
                      <a:pPr latinLnBrk="1"/>
                      <a:r>
                        <a:rPr lang="ko-KR" altLang="en-US" sz="1100" dirty="0" smtClean="0"/>
                        <a:t>앞집</a:t>
                      </a:r>
                      <a:r>
                        <a:rPr lang="en-US" altLang="ko-KR" sz="1100" dirty="0" smtClean="0"/>
                        <a:t>, </a:t>
                      </a:r>
                      <a:r>
                        <a:rPr lang="ko-KR" altLang="en-US" sz="1100" dirty="0" smtClean="0"/>
                        <a:t>옆집</a:t>
                      </a:r>
                      <a:r>
                        <a:rPr lang="en-US" altLang="ko-KR" sz="1100" dirty="0" smtClean="0"/>
                        <a:t>,</a:t>
                      </a:r>
                      <a:r>
                        <a:rPr lang="ko-KR" altLang="en-US" sz="1100" baseline="0" dirty="0" smtClean="0"/>
                        <a:t> 뒷집</a:t>
                      </a:r>
                      <a:r>
                        <a:rPr lang="en-US" altLang="ko-KR" sz="1100" baseline="0" dirty="0" smtClean="0"/>
                        <a:t>,</a:t>
                      </a:r>
                    </a:p>
                    <a:p>
                      <a:pPr latinLnBrk="1"/>
                      <a:r>
                        <a:rPr lang="ko-KR" altLang="en-US" sz="1100" baseline="0" dirty="0" err="1" smtClean="0"/>
                        <a:t>시크릿가드</a:t>
                      </a:r>
                      <a:r>
                        <a:rPr lang="ko-KR" altLang="en-US" sz="1100" baseline="0" dirty="0" smtClean="0"/>
                        <a:t> 등</a:t>
                      </a:r>
                      <a:endParaRPr lang="en-US" altLang="ko-KR" sz="11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100"/>
                    </a:p>
                  </a:txBody>
                  <a:tcPr/>
                </a:tc>
              </a:tr>
              <a:tr h="73992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smtClean="0"/>
                        <a:t>지역</a:t>
                      </a:r>
                      <a:endParaRPr lang="ko-KR" alt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100" dirty="0" smtClean="0"/>
                        <a:t>세탁소</a:t>
                      </a:r>
                      <a:r>
                        <a:rPr lang="en-US" altLang="ko-KR" sz="1100" dirty="0" smtClean="0"/>
                        <a:t>,</a:t>
                      </a:r>
                      <a:r>
                        <a:rPr lang="ko-KR" altLang="en-US" sz="1100" dirty="0" smtClean="0"/>
                        <a:t>부동산</a:t>
                      </a:r>
                      <a:r>
                        <a:rPr lang="en-US" altLang="ko-KR" sz="1100" dirty="0" smtClean="0"/>
                        <a:t>,</a:t>
                      </a:r>
                    </a:p>
                    <a:p>
                      <a:pPr latinLnBrk="1"/>
                      <a:r>
                        <a:rPr lang="ko-KR" altLang="en-US" sz="1100" dirty="0" smtClean="0"/>
                        <a:t>오피스</a:t>
                      </a:r>
                      <a:r>
                        <a:rPr lang="en-US" altLang="ko-KR" sz="1100" dirty="0" smtClean="0"/>
                        <a:t>,</a:t>
                      </a:r>
                      <a:r>
                        <a:rPr lang="ko-KR" altLang="en-US" sz="1100" dirty="0" err="1" smtClean="0"/>
                        <a:t>헤어샵</a:t>
                      </a:r>
                      <a:r>
                        <a:rPr lang="en-US" altLang="ko-KR" sz="1100" dirty="0" smtClean="0"/>
                        <a:t>,</a:t>
                      </a:r>
                      <a:r>
                        <a:rPr lang="ko-KR" altLang="en-US" sz="1100" dirty="0" smtClean="0"/>
                        <a:t>은행</a:t>
                      </a:r>
                      <a:r>
                        <a:rPr lang="en-US" altLang="ko-KR" sz="1100" dirty="0" smtClean="0"/>
                        <a:t>,</a:t>
                      </a:r>
                      <a:r>
                        <a:rPr lang="ko-KR" altLang="en-US" sz="1100" dirty="0" err="1" smtClean="0"/>
                        <a:t>시료품가게</a:t>
                      </a:r>
                      <a:r>
                        <a:rPr lang="en-US" altLang="ko-KR" sz="1100" dirty="0" smtClean="0"/>
                        <a:t>,</a:t>
                      </a:r>
                    </a:p>
                    <a:p>
                      <a:pPr latinLnBrk="1"/>
                      <a:r>
                        <a:rPr lang="ko-KR" altLang="en-US" sz="1100" dirty="0" smtClean="0"/>
                        <a:t>학교</a:t>
                      </a:r>
                      <a:endParaRPr lang="ko-KR" alt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100"/>
                    </a:p>
                  </a:txBody>
                  <a:tcPr/>
                </a:tc>
              </a:tr>
              <a:tr h="57713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smtClean="0"/>
                        <a:t>친분관계</a:t>
                      </a:r>
                      <a:endParaRPr lang="ko-KR" alt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100" dirty="0" smtClean="0"/>
                        <a:t>친구</a:t>
                      </a:r>
                      <a:r>
                        <a:rPr lang="en-US" altLang="ko-KR" sz="1100" dirty="0" smtClean="0"/>
                        <a:t>, </a:t>
                      </a:r>
                      <a:r>
                        <a:rPr lang="ko-KR" altLang="en-US" sz="1100" dirty="0" smtClean="0"/>
                        <a:t>동창</a:t>
                      </a:r>
                      <a:r>
                        <a:rPr lang="en-US" altLang="ko-KR" sz="1100" dirty="0" smtClean="0"/>
                        <a:t>, </a:t>
                      </a:r>
                    </a:p>
                    <a:p>
                      <a:pPr latinLnBrk="1"/>
                      <a:r>
                        <a:rPr lang="ko-KR" altLang="en-US" sz="1100" dirty="0" smtClean="0"/>
                        <a:t>지역모임</a:t>
                      </a:r>
                      <a:r>
                        <a:rPr lang="en-US" altLang="ko-KR" sz="1100" dirty="0" smtClean="0"/>
                        <a:t>,</a:t>
                      </a:r>
                    </a:p>
                    <a:p>
                      <a:pPr latinLnBrk="1"/>
                      <a:r>
                        <a:rPr lang="ko-KR" altLang="en-US" sz="1100" dirty="0" smtClean="0"/>
                        <a:t>동호회 등</a:t>
                      </a:r>
                      <a:endParaRPr lang="ko-KR" alt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100"/>
                    </a:p>
                  </a:txBody>
                  <a:tcPr/>
                </a:tc>
              </a:tr>
              <a:tr h="60673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smtClean="0"/>
                        <a:t>직장 및 생업</a:t>
                      </a:r>
                      <a:endParaRPr lang="ko-KR" alt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100" dirty="0" smtClean="0"/>
                        <a:t>직장동료</a:t>
                      </a:r>
                      <a:r>
                        <a:rPr lang="en-US" altLang="ko-KR" sz="1100" dirty="0" smtClean="0"/>
                        <a:t>, </a:t>
                      </a:r>
                      <a:r>
                        <a:rPr lang="ko-KR" altLang="en-US" sz="1100" dirty="0" smtClean="0"/>
                        <a:t>회장</a:t>
                      </a:r>
                      <a:r>
                        <a:rPr lang="en-US" altLang="ko-KR" sz="1100" dirty="0" smtClean="0"/>
                        <a:t>, </a:t>
                      </a:r>
                      <a:r>
                        <a:rPr lang="ko-KR" altLang="en-US" sz="1100" dirty="0" smtClean="0"/>
                        <a:t>사장</a:t>
                      </a:r>
                      <a:r>
                        <a:rPr lang="en-US" altLang="ko-KR" sz="1100" dirty="0" smtClean="0"/>
                        <a:t>,</a:t>
                      </a:r>
                      <a:r>
                        <a:rPr lang="en-US" altLang="ko-KR" sz="1100" baseline="0" dirty="0" smtClean="0"/>
                        <a:t> </a:t>
                      </a:r>
                      <a:r>
                        <a:rPr lang="ko-KR" altLang="en-US" sz="1100" baseline="0" dirty="0" smtClean="0"/>
                        <a:t>거래처</a:t>
                      </a:r>
                      <a:r>
                        <a:rPr lang="en-US" altLang="ko-KR" sz="1100" baseline="0" dirty="0" smtClean="0"/>
                        <a:t>,</a:t>
                      </a:r>
                    </a:p>
                    <a:p>
                      <a:pPr latinLnBrk="1"/>
                      <a:r>
                        <a:rPr lang="ko-KR" altLang="en-US" sz="1100" baseline="0" dirty="0" smtClean="0"/>
                        <a:t>손님 등</a:t>
                      </a:r>
                      <a:endParaRPr lang="ko-KR" alt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100"/>
                    </a:p>
                  </a:txBody>
                  <a:tcPr/>
                </a:tc>
              </a:tr>
              <a:tr h="72000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smtClean="0"/>
                        <a:t>기타</a:t>
                      </a:r>
                      <a:endParaRPr lang="ko-KR" alt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100" dirty="0" smtClean="0"/>
                        <a:t>자주 마주치는 사람</a:t>
                      </a:r>
                      <a:r>
                        <a:rPr lang="en-US" altLang="ko-KR" sz="1100" dirty="0" smtClean="0"/>
                        <a:t>, </a:t>
                      </a:r>
                      <a:r>
                        <a:rPr lang="ko-KR" altLang="en-US" sz="1100" dirty="0" smtClean="0"/>
                        <a:t>소개 받은 사람 등</a:t>
                      </a:r>
                      <a:endParaRPr lang="ko-KR" alt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1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914400" y="685800"/>
            <a:ext cx="320040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1000" dirty="0" smtClean="0">
                <a:solidFill>
                  <a:srgbClr val="0070C0"/>
                </a:solidFill>
                <a:latin typeface="나눔고딕 ExtraBold" pitchFamily="50" charset="-127"/>
                <a:ea typeface="나눔고딕 ExtraBold" pitchFamily="50" charset="-127"/>
              </a:rPr>
              <a:t>초대람 </a:t>
            </a:r>
            <a:r>
              <a:rPr lang="en-US" altLang="ko-KR" sz="1000" dirty="0" smtClean="0">
                <a:solidFill>
                  <a:srgbClr val="0070C0"/>
                </a:solidFill>
                <a:latin typeface="나눔고딕 ExtraBold" pitchFamily="50" charset="-127"/>
                <a:ea typeface="나눔고딕 ExtraBold" pitchFamily="50" charset="-127"/>
              </a:rPr>
              <a:t>: </a:t>
            </a:r>
            <a:r>
              <a:rPr lang="ko-KR" altLang="en-US" sz="1000" dirty="0" smtClean="0">
                <a:solidFill>
                  <a:srgbClr val="FF0000"/>
                </a:solidFill>
                <a:latin typeface="나눔고딕 ExtraBold" pitchFamily="50" charset="-127"/>
                <a:ea typeface="나눔고딕 ExtraBold" pitchFamily="50" charset="-127"/>
              </a:rPr>
              <a:t>초</a:t>
            </a:r>
            <a:r>
              <a:rPr lang="ko-KR" altLang="en-US" sz="1000" dirty="0" smtClean="0">
                <a:solidFill>
                  <a:srgbClr val="0070C0"/>
                </a:solidFill>
                <a:latin typeface="나눔고딕 ExtraBold" pitchFamily="50" charset="-127"/>
                <a:ea typeface="나눔고딕 ExtraBold" pitchFamily="50" charset="-127"/>
              </a:rPr>
              <a:t>대교회에 </a:t>
            </a:r>
            <a:r>
              <a:rPr lang="ko-KR" altLang="en-US" sz="1000" dirty="0" smtClean="0">
                <a:solidFill>
                  <a:srgbClr val="0070C0"/>
                </a:solidFill>
                <a:latin typeface="나눔고딕 ExtraBold" pitchFamily="50" charset="-127"/>
                <a:ea typeface="나눔고딕 ExtraBold" pitchFamily="50" charset="-127"/>
              </a:rPr>
              <a:t> 데</a:t>
            </a:r>
            <a:r>
              <a:rPr lang="en-US" altLang="ko-KR" sz="1000" dirty="0" smtClean="0">
                <a:solidFill>
                  <a:srgbClr val="0070C0"/>
                </a:solidFill>
                <a:latin typeface="나눔고딕 ExtraBold" pitchFamily="50" charset="-127"/>
                <a:ea typeface="나눔고딕 ExtraBold" pitchFamily="50" charset="-127"/>
              </a:rPr>
              <a:t>(</a:t>
            </a:r>
            <a:r>
              <a:rPr lang="ko-KR" altLang="en-US" sz="1000" dirty="0" smtClean="0">
                <a:solidFill>
                  <a:srgbClr val="FF0000"/>
                </a:solidFill>
                <a:latin typeface="나눔고딕 ExtraBold" pitchFamily="50" charset="-127"/>
                <a:ea typeface="나눔고딕 ExtraBold" pitchFamily="50" charset="-127"/>
              </a:rPr>
              <a:t>대</a:t>
            </a:r>
            <a:r>
              <a:rPr lang="en-US" altLang="ko-KR" sz="1000" dirty="0" smtClean="0">
                <a:solidFill>
                  <a:srgbClr val="0070C0"/>
                </a:solidFill>
                <a:latin typeface="나눔고딕 ExtraBold" pitchFamily="50" charset="-127"/>
                <a:ea typeface="나눔고딕 ExtraBold" pitchFamily="50" charset="-127"/>
              </a:rPr>
              <a:t>)</a:t>
            </a:r>
            <a:r>
              <a:rPr lang="ko-KR" altLang="en-US" sz="1000" dirty="0" err="1" smtClean="0">
                <a:solidFill>
                  <a:srgbClr val="0070C0"/>
                </a:solidFill>
                <a:latin typeface="나눔고딕 ExtraBold" pitchFamily="50" charset="-127"/>
                <a:ea typeface="나눔고딕 ExtraBold" pitchFamily="50" charset="-127"/>
              </a:rPr>
              <a:t>려</a:t>
            </a:r>
            <a:r>
              <a:rPr lang="ko-KR" altLang="en-US" sz="1000" dirty="0" smtClean="0">
                <a:solidFill>
                  <a:srgbClr val="0070C0"/>
                </a:solidFill>
                <a:latin typeface="나눔고딕 ExtraBold" pitchFamily="50" charset="-127"/>
                <a:ea typeface="나눔고딕 ExtraBold" pitchFamily="50" charset="-127"/>
              </a:rPr>
              <a:t> 오고 싶은  </a:t>
            </a:r>
            <a:r>
              <a:rPr lang="ko-KR" altLang="en-US" sz="1000" dirty="0" smtClean="0">
                <a:solidFill>
                  <a:srgbClr val="0070C0"/>
                </a:solidFill>
                <a:latin typeface="나눔고딕 ExtraBold" pitchFamily="50" charset="-127"/>
                <a:ea typeface="나눔고딕 ExtraBold" pitchFamily="50" charset="-127"/>
              </a:rPr>
              <a:t>사</a:t>
            </a:r>
            <a:r>
              <a:rPr lang="ko-KR" altLang="en-US" sz="1000" dirty="0" smtClean="0">
                <a:solidFill>
                  <a:srgbClr val="FF0000"/>
                </a:solidFill>
                <a:latin typeface="나눔고딕 ExtraBold" pitchFamily="50" charset="-127"/>
                <a:ea typeface="나눔고딕 ExtraBold" pitchFamily="50" charset="-127"/>
              </a:rPr>
              <a:t>람</a:t>
            </a:r>
            <a:endParaRPr lang="ko-KR" altLang="en-US" sz="1000" dirty="0">
              <a:solidFill>
                <a:srgbClr val="FF0000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28600" y="6519446"/>
            <a:ext cx="39624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800" b="1" dirty="0">
                <a:solidFill>
                  <a:schemeClr val="accent2"/>
                </a:solidFill>
              </a:rPr>
              <a:t>The First Generation Church</a:t>
            </a:r>
            <a:endParaRPr lang="ko-KR" altLang="ko-KR" sz="800" dirty="0">
              <a:solidFill>
                <a:schemeClr val="accent2"/>
              </a:solidFill>
            </a:endParaRPr>
          </a:p>
          <a:p>
            <a:pPr algn="ctr"/>
            <a:r>
              <a:rPr lang="en-US" altLang="ko-KR" sz="800" dirty="0">
                <a:solidFill>
                  <a:schemeClr val="accent2"/>
                </a:solidFill>
              </a:rPr>
              <a:t>501 North Broad St. Lansdale, PA </a:t>
            </a:r>
            <a:r>
              <a:rPr lang="en-US" altLang="ko-KR" sz="800" dirty="0" smtClean="0">
                <a:solidFill>
                  <a:schemeClr val="accent2"/>
                </a:solidFill>
              </a:rPr>
              <a:t>19446  www.chodaepa.org</a:t>
            </a:r>
            <a:endParaRPr lang="ko-KR" altLang="en-US" sz="800" dirty="0">
              <a:solidFill>
                <a:schemeClr val="accent2"/>
              </a:solidFill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4724400" y="0"/>
            <a:ext cx="4419600" cy="6858000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TextBox 20"/>
          <p:cNvSpPr txBox="1"/>
          <p:nvPr/>
        </p:nvSpPr>
        <p:spPr>
          <a:xfrm>
            <a:off x="5105400" y="76200"/>
            <a:ext cx="3810000" cy="58477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ko-KR" altLang="en-US" sz="3200" dirty="0" smtClean="0">
                <a:solidFill>
                  <a:srgbClr val="C00000"/>
                </a:solidFill>
                <a:latin typeface="나눔고딕 ExtraBold" pitchFamily="50" charset="-127"/>
                <a:ea typeface="나눔고딕 ExtraBold" pitchFamily="50" charset="-127"/>
              </a:rPr>
              <a:t>초대람 작정서</a:t>
            </a:r>
            <a:endParaRPr lang="ko-KR" altLang="en-US" sz="3200" dirty="0">
              <a:solidFill>
                <a:srgbClr val="C00000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cxnSp>
        <p:nvCxnSpPr>
          <p:cNvPr id="22" name="직선 연결선 21"/>
          <p:cNvCxnSpPr/>
          <p:nvPr/>
        </p:nvCxnSpPr>
        <p:spPr>
          <a:xfrm>
            <a:off x="4876800" y="685800"/>
            <a:ext cx="4114800" cy="0"/>
          </a:xfrm>
          <a:prstGeom prst="line">
            <a:avLst/>
          </a:prstGeom>
          <a:ln w="19050" cmpd="dbl"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24"/>
          <p:cNvSpPr txBox="1"/>
          <p:nvPr/>
        </p:nvSpPr>
        <p:spPr>
          <a:xfrm>
            <a:off x="5791200" y="685800"/>
            <a:ext cx="320040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000" dirty="0" smtClean="0">
                <a:solidFill>
                  <a:srgbClr val="0070C0"/>
                </a:solidFill>
                <a:latin typeface="나눔고딕 ExtraBold" pitchFamily="50" charset="-127"/>
                <a:ea typeface="나눔고딕 ExtraBold" pitchFamily="50" charset="-127"/>
              </a:rPr>
              <a:t>초대람 </a:t>
            </a:r>
            <a:r>
              <a:rPr lang="en-US" altLang="ko-KR" sz="1000" dirty="0" smtClean="0">
                <a:solidFill>
                  <a:srgbClr val="0070C0"/>
                </a:solidFill>
                <a:latin typeface="나눔고딕 ExtraBold" pitchFamily="50" charset="-127"/>
                <a:ea typeface="나눔고딕 ExtraBold" pitchFamily="50" charset="-127"/>
              </a:rPr>
              <a:t>: </a:t>
            </a:r>
            <a:r>
              <a:rPr lang="ko-KR" altLang="en-US" sz="1000" dirty="0" smtClean="0">
                <a:solidFill>
                  <a:srgbClr val="FF0000"/>
                </a:solidFill>
                <a:latin typeface="나눔고딕 ExtraBold" pitchFamily="50" charset="-127"/>
                <a:ea typeface="나눔고딕 ExtraBold" pitchFamily="50" charset="-127"/>
              </a:rPr>
              <a:t>초</a:t>
            </a:r>
            <a:r>
              <a:rPr lang="ko-KR" altLang="en-US" sz="1000" dirty="0" smtClean="0">
                <a:solidFill>
                  <a:srgbClr val="0070C0"/>
                </a:solidFill>
                <a:latin typeface="나눔고딕 ExtraBold" pitchFamily="50" charset="-127"/>
                <a:ea typeface="나눔고딕 ExtraBold" pitchFamily="50" charset="-127"/>
              </a:rPr>
              <a:t>대교회에 </a:t>
            </a:r>
            <a:r>
              <a:rPr lang="ko-KR" altLang="en-US" sz="1000" dirty="0" smtClean="0">
                <a:solidFill>
                  <a:srgbClr val="0070C0"/>
                </a:solidFill>
                <a:latin typeface="나눔고딕 ExtraBold" pitchFamily="50" charset="-127"/>
                <a:ea typeface="나눔고딕 ExtraBold" pitchFamily="50" charset="-127"/>
              </a:rPr>
              <a:t> 데</a:t>
            </a:r>
            <a:r>
              <a:rPr lang="en-US" altLang="ko-KR" sz="1000" dirty="0" smtClean="0">
                <a:solidFill>
                  <a:srgbClr val="0070C0"/>
                </a:solidFill>
                <a:latin typeface="나눔고딕 ExtraBold" pitchFamily="50" charset="-127"/>
                <a:ea typeface="나눔고딕 ExtraBold" pitchFamily="50" charset="-127"/>
              </a:rPr>
              <a:t>(</a:t>
            </a:r>
            <a:r>
              <a:rPr lang="ko-KR" altLang="en-US" sz="1000" dirty="0" smtClean="0">
                <a:solidFill>
                  <a:srgbClr val="FF0000"/>
                </a:solidFill>
                <a:latin typeface="나눔고딕 ExtraBold" pitchFamily="50" charset="-127"/>
                <a:ea typeface="나눔고딕 ExtraBold" pitchFamily="50" charset="-127"/>
              </a:rPr>
              <a:t>대</a:t>
            </a:r>
            <a:r>
              <a:rPr lang="en-US" altLang="ko-KR" sz="1000" dirty="0" smtClean="0">
                <a:solidFill>
                  <a:srgbClr val="0070C0"/>
                </a:solidFill>
                <a:latin typeface="나눔고딕 ExtraBold" pitchFamily="50" charset="-127"/>
                <a:ea typeface="나눔고딕 ExtraBold" pitchFamily="50" charset="-127"/>
              </a:rPr>
              <a:t>)</a:t>
            </a:r>
            <a:r>
              <a:rPr lang="ko-KR" altLang="en-US" sz="1000" dirty="0" err="1" smtClean="0">
                <a:solidFill>
                  <a:srgbClr val="0070C0"/>
                </a:solidFill>
                <a:latin typeface="나눔고딕 ExtraBold" pitchFamily="50" charset="-127"/>
                <a:ea typeface="나눔고딕 ExtraBold" pitchFamily="50" charset="-127"/>
              </a:rPr>
              <a:t>려</a:t>
            </a:r>
            <a:r>
              <a:rPr lang="ko-KR" altLang="en-US" sz="1000" dirty="0" smtClean="0">
                <a:solidFill>
                  <a:srgbClr val="0070C0"/>
                </a:solidFill>
                <a:latin typeface="나눔고딕 ExtraBold" pitchFamily="50" charset="-127"/>
                <a:ea typeface="나눔고딕 ExtraBold" pitchFamily="50" charset="-127"/>
              </a:rPr>
              <a:t> 오고 싶은  </a:t>
            </a:r>
            <a:r>
              <a:rPr lang="ko-KR" altLang="en-US" sz="1000" dirty="0" smtClean="0">
                <a:solidFill>
                  <a:srgbClr val="0070C0"/>
                </a:solidFill>
                <a:latin typeface="나눔고딕 ExtraBold" pitchFamily="50" charset="-127"/>
                <a:ea typeface="나눔고딕 ExtraBold" pitchFamily="50" charset="-127"/>
              </a:rPr>
              <a:t>사</a:t>
            </a:r>
            <a:r>
              <a:rPr lang="ko-KR" altLang="en-US" sz="1000" dirty="0" smtClean="0">
                <a:solidFill>
                  <a:srgbClr val="FF0000"/>
                </a:solidFill>
                <a:latin typeface="나눔고딕 ExtraBold" pitchFamily="50" charset="-127"/>
                <a:ea typeface="나눔고딕 ExtraBold" pitchFamily="50" charset="-127"/>
              </a:rPr>
              <a:t>람</a:t>
            </a:r>
            <a:endParaRPr lang="ko-KR" altLang="en-US" sz="1000" dirty="0">
              <a:solidFill>
                <a:srgbClr val="FF0000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4953000" y="6519446"/>
            <a:ext cx="39624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800" b="1" dirty="0">
                <a:solidFill>
                  <a:schemeClr val="accent2"/>
                </a:solidFill>
              </a:rPr>
              <a:t>The First Generation Church</a:t>
            </a:r>
            <a:endParaRPr lang="ko-KR" altLang="ko-KR" sz="800" dirty="0">
              <a:solidFill>
                <a:schemeClr val="accent2"/>
              </a:solidFill>
            </a:endParaRPr>
          </a:p>
          <a:p>
            <a:pPr algn="ctr"/>
            <a:r>
              <a:rPr lang="en-US" altLang="ko-KR" sz="800" dirty="0">
                <a:solidFill>
                  <a:schemeClr val="accent2"/>
                </a:solidFill>
              </a:rPr>
              <a:t>501 North Broad St. Lansdale, PA </a:t>
            </a:r>
            <a:r>
              <a:rPr lang="en-US" altLang="ko-KR" sz="800" dirty="0" smtClean="0">
                <a:solidFill>
                  <a:schemeClr val="accent2"/>
                </a:solidFill>
              </a:rPr>
              <a:t>19446  www.chodaepa.org</a:t>
            </a:r>
            <a:endParaRPr lang="ko-KR" altLang="en-US" sz="800" dirty="0">
              <a:solidFill>
                <a:schemeClr val="accent2"/>
              </a:solidFill>
            </a:endParaRPr>
          </a:p>
        </p:txBody>
      </p:sp>
      <p:sp>
        <p:nvSpPr>
          <p:cNvPr id="27" name="직사각형 26"/>
          <p:cNvSpPr/>
          <p:nvPr/>
        </p:nvSpPr>
        <p:spPr>
          <a:xfrm>
            <a:off x="4876800" y="990600"/>
            <a:ext cx="4114800" cy="45720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40000"/>
                  <a:lumOff val="60000"/>
                  <a:tint val="66000"/>
                  <a:satMod val="160000"/>
                </a:schemeClr>
              </a:gs>
              <a:gs pos="50000">
                <a:schemeClr val="tx2">
                  <a:lumMod val="40000"/>
                  <a:lumOff val="60000"/>
                  <a:tint val="44500"/>
                  <a:satMod val="160000"/>
                </a:schemeClr>
              </a:gs>
              <a:gs pos="100000">
                <a:schemeClr val="tx2">
                  <a:lumMod val="40000"/>
                  <a:lumOff val="60000"/>
                  <a:tint val="23500"/>
                  <a:satMod val="160000"/>
                </a:schemeClr>
              </a:gs>
            </a:gsLst>
            <a:lin ang="5400000" scaled="1"/>
            <a:tileRect/>
          </a:gradFill>
          <a:ln w="3175">
            <a:solidFill>
              <a:srgbClr val="FF0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400" b="1" dirty="0" smtClean="0">
                <a:solidFill>
                  <a:schemeClr val="tx1"/>
                </a:solidFill>
              </a:rPr>
              <a:t>  </a:t>
            </a:r>
            <a:r>
              <a:rPr lang="ko-KR" altLang="en-US" sz="1400" b="1" dirty="0" err="1" smtClean="0">
                <a:solidFill>
                  <a:srgbClr val="002060"/>
                </a:solidFill>
              </a:rPr>
              <a:t>작정자</a:t>
            </a:r>
            <a:r>
              <a:rPr lang="ko-KR" altLang="en-US" sz="1400" b="1" dirty="0" smtClean="0">
                <a:solidFill>
                  <a:srgbClr val="002060"/>
                </a:solidFill>
              </a:rPr>
              <a:t>                                      </a:t>
            </a:r>
            <a:r>
              <a:rPr lang="en-US" altLang="ko-KR" sz="1400" b="1" dirty="0" smtClean="0">
                <a:solidFill>
                  <a:srgbClr val="002060"/>
                </a:solidFill>
              </a:rPr>
              <a:t> </a:t>
            </a:r>
            <a:endParaRPr lang="ko-KR" altLang="en-US" sz="1400" b="1" dirty="0">
              <a:solidFill>
                <a:srgbClr val="002060"/>
              </a:solidFill>
            </a:endParaRPr>
          </a:p>
        </p:txBody>
      </p:sp>
      <p:graphicFrame>
        <p:nvGraphicFramePr>
          <p:cNvPr id="28" name="표 27"/>
          <p:cNvGraphicFramePr>
            <a:graphicFrameLocks noGrp="1"/>
          </p:cNvGraphicFramePr>
          <p:nvPr/>
        </p:nvGraphicFramePr>
        <p:xfrm>
          <a:off x="4876800" y="1534160"/>
          <a:ext cx="4114800" cy="370840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tableStyleId>{7DF18680-E054-41AD-8BC1-D1AEF772440D}</a:tableStyleId>
              </a:tblPr>
              <a:tblGrid>
                <a:gridCol w="2057400"/>
                <a:gridCol w="2057400"/>
              </a:tblGrid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</a:rPr>
                        <a:t>  이름 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</a:rPr>
                        <a:t>: </a:t>
                      </a:r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</a:rPr>
                        <a:t>직분 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</a:rPr>
                        <a:t>: </a:t>
                      </a:r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9" name="표 28"/>
          <p:cNvGraphicFramePr>
            <a:graphicFrameLocks noGrp="1"/>
          </p:cNvGraphicFramePr>
          <p:nvPr/>
        </p:nvGraphicFramePr>
        <p:xfrm>
          <a:off x="4876800" y="1915160"/>
          <a:ext cx="4114800" cy="370840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tableStyleId>{7DF18680-E054-41AD-8BC1-D1AEF772440D}</a:tableStyleId>
              </a:tblPr>
              <a:tblGrid>
                <a:gridCol w="2057400"/>
                <a:gridCol w="2057400"/>
              </a:tblGrid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</a:rPr>
                        <a:t>  연락처 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</a:rPr>
                        <a:t>: </a:t>
                      </a:r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</a:rPr>
                        <a:t>목장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</a:rPr>
                        <a:t>,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</a:rPr>
                        <a:t>기관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</a:rPr>
                        <a:t>: </a:t>
                      </a:r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31" name="표 30"/>
          <p:cNvGraphicFramePr>
            <a:graphicFrameLocks noGrp="1"/>
          </p:cNvGraphicFramePr>
          <p:nvPr/>
        </p:nvGraphicFramePr>
        <p:xfrm>
          <a:off x="4876800" y="2895600"/>
          <a:ext cx="4114800" cy="741680"/>
        </p:xfrm>
        <a:graphic>
          <a:graphicData uri="http://schemas.openxmlformats.org/drawingml/2006/table">
            <a:tbl>
              <a:tblPr firstRow="1" bandRow="1">
                <a:tableStyleId>{22838BEF-8BB2-4498-84A7-C5851F593DF1}</a:tableStyleId>
              </a:tblPr>
              <a:tblGrid>
                <a:gridCol w="609600"/>
                <a:gridCol w="1447800"/>
                <a:gridCol w="685800"/>
                <a:gridCol w="1371600"/>
              </a:tblGrid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100" dirty="0" smtClean="0"/>
                        <a:t>이름 </a:t>
                      </a:r>
                      <a:r>
                        <a:rPr lang="en-US" altLang="ko-KR" sz="1100" dirty="0" smtClean="0"/>
                        <a:t>: </a:t>
                      </a:r>
                      <a:endParaRPr lang="ko-KR" alt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100" dirty="0" smtClean="0"/>
                        <a:t>관계</a:t>
                      </a:r>
                      <a:r>
                        <a:rPr lang="en-US" altLang="ko-KR" sz="1100" dirty="0" smtClean="0"/>
                        <a:t>:</a:t>
                      </a:r>
                      <a:endParaRPr lang="ko-KR" alt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10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100" dirty="0" smtClean="0"/>
                        <a:t>지역</a:t>
                      </a:r>
                      <a:r>
                        <a:rPr lang="en-US" altLang="ko-KR" sz="1100" baseline="0" dirty="0" smtClean="0"/>
                        <a:t> : </a:t>
                      </a:r>
                      <a:endParaRPr lang="ko-KR" alt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100" dirty="0" smtClean="0"/>
                        <a:t>연락처</a:t>
                      </a:r>
                      <a:r>
                        <a:rPr lang="en-US" altLang="ko-KR" sz="1100" dirty="0" smtClean="0"/>
                        <a:t>:</a:t>
                      </a:r>
                      <a:endParaRPr lang="ko-KR" alt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1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3" name="직사각형 32"/>
          <p:cNvSpPr/>
          <p:nvPr/>
        </p:nvSpPr>
        <p:spPr>
          <a:xfrm>
            <a:off x="4876800" y="2362200"/>
            <a:ext cx="4114800" cy="45720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40000"/>
                  <a:lumOff val="60000"/>
                  <a:tint val="66000"/>
                  <a:satMod val="160000"/>
                </a:schemeClr>
              </a:gs>
              <a:gs pos="50000">
                <a:schemeClr val="tx2">
                  <a:lumMod val="40000"/>
                  <a:lumOff val="60000"/>
                  <a:tint val="44500"/>
                  <a:satMod val="160000"/>
                </a:schemeClr>
              </a:gs>
              <a:gs pos="100000">
                <a:schemeClr val="tx2">
                  <a:lumMod val="40000"/>
                  <a:lumOff val="60000"/>
                  <a:tint val="23500"/>
                  <a:satMod val="160000"/>
                </a:schemeClr>
              </a:gs>
            </a:gsLst>
            <a:lin ang="5400000" scaled="1"/>
            <a:tileRect/>
          </a:gradFill>
          <a:ln w="3175">
            <a:solidFill>
              <a:srgbClr val="FF0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400" b="1" dirty="0" smtClean="0">
                <a:solidFill>
                  <a:schemeClr val="tx1"/>
                </a:solidFill>
              </a:rPr>
              <a:t>  초대람 </a:t>
            </a:r>
            <a:endParaRPr lang="ko-KR" altLang="en-US" sz="1400" b="1" dirty="0">
              <a:solidFill>
                <a:srgbClr val="002060"/>
              </a:solidFill>
            </a:endParaRPr>
          </a:p>
        </p:txBody>
      </p:sp>
      <p:graphicFrame>
        <p:nvGraphicFramePr>
          <p:cNvPr id="34" name="표 33"/>
          <p:cNvGraphicFramePr>
            <a:graphicFrameLocks noGrp="1"/>
          </p:cNvGraphicFramePr>
          <p:nvPr/>
        </p:nvGraphicFramePr>
        <p:xfrm>
          <a:off x="4876800" y="3733800"/>
          <a:ext cx="4114800" cy="741680"/>
        </p:xfrm>
        <a:graphic>
          <a:graphicData uri="http://schemas.openxmlformats.org/drawingml/2006/table">
            <a:tbl>
              <a:tblPr firstRow="1" bandRow="1">
                <a:tableStyleId>{22838BEF-8BB2-4498-84A7-C5851F593DF1}</a:tableStyleId>
              </a:tblPr>
              <a:tblGrid>
                <a:gridCol w="609600"/>
                <a:gridCol w="1447800"/>
                <a:gridCol w="685800"/>
                <a:gridCol w="1371600"/>
              </a:tblGrid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100" dirty="0" smtClean="0"/>
                        <a:t>이름 </a:t>
                      </a:r>
                      <a:r>
                        <a:rPr lang="en-US" altLang="ko-KR" sz="1100" dirty="0" smtClean="0"/>
                        <a:t>: </a:t>
                      </a:r>
                      <a:endParaRPr lang="ko-KR" alt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100" dirty="0" smtClean="0"/>
                        <a:t>관계</a:t>
                      </a:r>
                      <a:r>
                        <a:rPr lang="en-US" altLang="ko-KR" sz="1100" dirty="0" smtClean="0"/>
                        <a:t>:</a:t>
                      </a:r>
                      <a:endParaRPr lang="ko-KR" alt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10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100" dirty="0" smtClean="0"/>
                        <a:t>지역</a:t>
                      </a:r>
                      <a:r>
                        <a:rPr lang="en-US" altLang="ko-KR" sz="1100" baseline="0" dirty="0" smtClean="0"/>
                        <a:t> : </a:t>
                      </a:r>
                      <a:endParaRPr lang="ko-KR" alt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100" dirty="0" smtClean="0"/>
                        <a:t>연락처</a:t>
                      </a:r>
                      <a:r>
                        <a:rPr lang="en-US" altLang="ko-KR" sz="1100" dirty="0" smtClean="0"/>
                        <a:t>:</a:t>
                      </a:r>
                      <a:endParaRPr lang="ko-KR" alt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100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35" name="표 34"/>
          <p:cNvGraphicFramePr>
            <a:graphicFrameLocks noGrp="1"/>
          </p:cNvGraphicFramePr>
          <p:nvPr/>
        </p:nvGraphicFramePr>
        <p:xfrm>
          <a:off x="4876800" y="4572000"/>
          <a:ext cx="4114800" cy="741680"/>
        </p:xfrm>
        <a:graphic>
          <a:graphicData uri="http://schemas.openxmlformats.org/drawingml/2006/table">
            <a:tbl>
              <a:tblPr firstRow="1" bandRow="1">
                <a:tableStyleId>{22838BEF-8BB2-4498-84A7-C5851F593DF1}</a:tableStyleId>
              </a:tblPr>
              <a:tblGrid>
                <a:gridCol w="609600"/>
                <a:gridCol w="1447800"/>
                <a:gridCol w="685800"/>
                <a:gridCol w="1371600"/>
              </a:tblGrid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100" dirty="0" smtClean="0"/>
                        <a:t>이름 </a:t>
                      </a:r>
                      <a:r>
                        <a:rPr lang="en-US" altLang="ko-KR" sz="1100" dirty="0" smtClean="0"/>
                        <a:t>: </a:t>
                      </a:r>
                      <a:endParaRPr lang="ko-KR" alt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100" dirty="0" smtClean="0"/>
                        <a:t>관계</a:t>
                      </a:r>
                      <a:r>
                        <a:rPr lang="en-US" altLang="ko-KR" sz="1100" dirty="0" smtClean="0"/>
                        <a:t>:</a:t>
                      </a:r>
                      <a:endParaRPr lang="ko-KR" alt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10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100" dirty="0" smtClean="0"/>
                        <a:t>지역</a:t>
                      </a:r>
                      <a:r>
                        <a:rPr lang="en-US" altLang="ko-KR" sz="1100" baseline="0" dirty="0" smtClean="0"/>
                        <a:t> : </a:t>
                      </a:r>
                      <a:endParaRPr lang="ko-KR" alt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100" dirty="0" smtClean="0"/>
                        <a:t>연락처</a:t>
                      </a:r>
                      <a:r>
                        <a:rPr lang="en-US" altLang="ko-KR" sz="1100" dirty="0" smtClean="0"/>
                        <a:t>:</a:t>
                      </a:r>
                      <a:endParaRPr lang="ko-KR" alt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1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7" name="TextBox 36"/>
          <p:cNvSpPr txBox="1"/>
          <p:nvPr/>
        </p:nvSpPr>
        <p:spPr>
          <a:xfrm>
            <a:off x="4876800" y="6230779"/>
            <a:ext cx="4114800" cy="24622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b="1" dirty="0" err="1" smtClean="0">
                <a:solidFill>
                  <a:srgbClr val="002060"/>
                </a:solidFill>
              </a:rPr>
              <a:t>초대람을</a:t>
            </a:r>
            <a:r>
              <a:rPr lang="ko-KR" altLang="en-US" sz="1000" b="1" dirty="0" smtClean="0">
                <a:solidFill>
                  <a:srgbClr val="002060"/>
                </a:solidFill>
              </a:rPr>
              <a:t> 작성하신 후 교역자에게 제출해 주시기 바랍니다</a:t>
            </a:r>
            <a:r>
              <a:rPr lang="en-US" altLang="ko-KR" sz="1000" b="1" dirty="0" smtClean="0">
                <a:solidFill>
                  <a:srgbClr val="002060"/>
                </a:solidFill>
              </a:rPr>
              <a:t>.</a:t>
            </a:r>
            <a:endParaRPr lang="ko-KR" altLang="en-US" sz="1000" b="1" dirty="0">
              <a:solidFill>
                <a:srgbClr val="002060"/>
              </a:solidFill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4876800" y="5486400"/>
            <a:ext cx="4114800" cy="40011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b="1" dirty="0" smtClean="0">
                <a:solidFill>
                  <a:srgbClr val="FF0000"/>
                </a:solidFill>
              </a:rPr>
              <a:t>주님</a:t>
            </a:r>
            <a:r>
              <a:rPr lang="en-US" altLang="ko-KR" sz="1000" b="1" dirty="0" smtClean="0">
                <a:solidFill>
                  <a:srgbClr val="FF0000"/>
                </a:solidFill>
              </a:rPr>
              <a:t>! </a:t>
            </a:r>
            <a:r>
              <a:rPr lang="ko-KR" altLang="en-US" sz="1000" b="1" dirty="0" smtClean="0">
                <a:solidFill>
                  <a:srgbClr val="FF0000"/>
                </a:solidFill>
              </a:rPr>
              <a:t>하나님의 손길이 필요한 위 </a:t>
            </a:r>
            <a:r>
              <a:rPr lang="en-US" altLang="ko-KR" sz="1000" b="1" dirty="0" smtClean="0">
                <a:solidFill>
                  <a:srgbClr val="FF0000"/>
                </a:solidFill>
              </a:rPr>
              <a:t>‘</a:t>
            </a:r>
            <a:r>
              <a:rPr lang="ko-KR" altLang="en-US" sz="1000" b="1" dirty="0" smtClean="0">
                <a:solidFill>
                  <a:srgbClr val="FF0000"/>
                </a:solidFill>
              </a:rPr>
              <a:t>초대람</a:t>
            </a:r>
            <a:r>
              <a:rPr lang="en-US" altLang="ko-KR" sz="1000" b="1" dirty="0" smtClean="0">
                <a:solidFill>
                  <a:srgbClr val="FF0000"/>
                </a:solidFill>
              </a:rPr>
              <a:t>’</a:t>
            </a:r>
            <a:r>
              <a:rPr lang="ko-KR" altLang="en-US" sz="1000" b="1" dirty="0" smtClean="0">
                <a:solidFill>
                  <a:srgbClr val="FF0000"/>
                </a:solidFill>
              </a:rPr>
              <a:t>을 </a:t>
            </a:r>
            <a:endParaRPr lang="en-US" altLang="ko-KR" sz="1000" b="1" dirty="0" smtClean="0">
              <a:solidFill>
                <a:srgbClr val="FF0000"/>
              </a:solidFill>
            </a:endParaRPr>
          </a:p>
          <a:p>
            <a:pPr algn="ctr"/>
            <a:r>
              <a:rPr lang="ko-KR" altLang="en-US" sz="1000" b="1" dirty="0" smtClean="0">
                <a:solidFill>
                  <a:srgbClr val="FF0000"/>
                </a:solidFill>
              </a:rPr>
              <a:t>꼭 인도할 수 있도록 도와 주옵소서</a:t>
            </a:r>
            <a:r>
              <a:rPr lang="en-US" altLang="ko-KR" sz="1000" b="1" dirty="0" smtClean="0">
                <a:solidFill>
                  <a:srgbClr val="FF0000"/>
                </a:solidFill>
              </a:rPr>
              <a:t>!</a:t>
            </a:r>
            <a:endParaRPr lang="ko-KR" altLang="en-US" sz="1000" b="1" dirty="0">
              <a:solidFill>
                <a:srgbClr val="FF0000"/>
              </a:solidFill>
            </a:endParaRPr>
          </a:p>
        </p:txBody>
      </p:sp>
      <p:sp>
        <p:nvSpPr>
          <p:cNvPr id="39" name="TextBox 38"/>
          <p:cNvSpPr txBox="1"/>
          <p:nvPr/>
        </p:nvSpPr>
        <p:spPr>
          <a:xfrm rot="16200000">
            <a:off x="2255467" y="3153488"/>
            <a:ext cx="457200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dirty="0" smtClean="0"/>
              <a:t>잘라서 오른쪽 초대람 작정서만 내세요</a:t>
            </a:r>
            <a:r>
              <a:rPr lang="en-US" altLang="ko-KR" sz="1000" dirty="0" smtClean="0"/>
              <a:t>. </a:t>
            </a:r>
            <a:r>
              <a:rPr lang="ko-KR" altLang="en-US" sz="1000" dirty="0" smtClean="0"/>
              <a:t>선포일</a:t>
            </a:r>
            <a:r>
              <a:rPr lang="en-US" altLang="ko-KR" sz="1000" dirty="0" smtClean="0"/>
              <a:t>(9/23</a:t>
            </a:r>
            <a:r>
              <a:rPr lang="ko-KR" altLang="en-US" sz="1000" dirty="0" smtClean="0"/>
              <a:t>까지</a:t>
            </a:r>
            <a:r>
              <a:rPr lang="en-US" altLang="ko-KR" sz="1000" dirty="0" smtClean="0"/>
              <a:t>) </a:t>
            </a:r>
            <a:endParaRPr lang="ko-KR" altLang="en-US" sz="1000" dirty="0"/>
          </a:p>
        </p:txBody>
      </p:sp>
      <p:cxnSp>
        <p:nvCxnSpPr>
          <p:cNvPr id="41" name="직선 화살표 연결선 40"/>
          <p:cNvCxnSpPr/>
          <p:nvPr/>
        </p:nvCxnSpPr>
        <p:spPr>
          <a:xfrm flipV="1">
            <a:off x="4520724" y="4953000"/>
            <a:ext cx="25638" cy="1862270"/>
          </a:xfrm>
          <a:prstGeom prst="straightConnector1">
            <a:avLst/>
          </a:prstGeom>
          <a:ln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직선 화살표 연결선 42"/>
          <p:cNvCxnSpPr/>
          <p:nvPr/>
        </p:nvCxnSpPr>
        <p:spPr>
          <a:xfrm>
            <a:off x="4529270" y="0"/>
            <a:ext cx="17092" cy="1600200"/>
          </a:xfrm>
          <a:prstGeom prst="straightConnector1">
            <a:avLst/>
          </a:prstGeom>
          <a:ln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152</TotalTime>
  <Words>250</Words>
  <Application>Microsoft Office PowerPoint</Application>
  <PresentationFormat>Letter 용지(8.5x11in)</PresentationFormat>
  <Paragraphs>57</Paragraphs>
  <Slides>1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2" baseType="lpstr">
      <vt:lpstr>Office 테마</vt:lpstr>
      <vt:lpstr>슬라이드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ThinkPad</dc:creator>
  <cp:lastModifiedBy>ThinkPad</cp:lastModifiedBy>
  <cp:revision>5</cp:revision>
  <dcterms:created xsi:type="dcterms:W3CDTF">2012-09-14T21:42:35Z</dcterms:created>
  <dcterms:modified xsi:type="dcterms:W3CDTF">2012-09-15T06:06:33Z</dcterms:modified>
</cp:coreProperties>
</file>